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</p:sldMasterIdLst>
  <p:handoutMasterIdLst>
    <p:handoutMasterId r:id="rId3"/>
  </p:handoutMasterIdLst>
  <p:sldIdLst>
    <p:sldId id="256" r:id="rId2"/>
  </p:sldIdLst>
  <p:sldSz cx="51206400" cy="38404800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511955" indent="1784" algn="l" rtl="0" eaLnBrk="0" fontAlgn="base" hangingPunct="0">
      <a:spcBef>
        <a:spcPct val="0"/>
      </a:spcBef>
      <a:spcAft>
        <a:spcPct val="0"/>
      </a:spcAft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025693" indent="1784" algn="l" rtl="0" eaLnBrk="0" fontAlgn="base" hangingPunct="0">
      <a:spcBef>
        <a:spcPct val="0"/>
      </a:spcBef>
      <a:spcAft>
        <a:spcPct val="0"/>
      </a:spcAft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539431" indent="1784" algn="l" rtl="0" eaLnBrk="0" fontAlgn="base" hangingPunct="0">
      <a:spcBef>
        <a:spcPct val="0"/>
      </a:spcBef>
      <a:spcAft>
        <a:spcPct val="0"/>
      </a:spcAft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053169" indent="1784" algn="l" rtl="0" eaLnBrk="0" fontAlgn="base" hangingPunct="0">
      <a:spcBef>
        <a:spcPct val="0"/>
      </a:spcBef>
      <a:spcAft>
        <a:spcPct val="0"/>
      </a:spcAft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568690" algn="l" defTabSz="1027476" rtl="0" eaLnBrk="1" latinLnBrk="0" hangingPunct="1"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3082429" algn="l" defTabSz="1027476" rtl="0" eaLnBrk="1" latinLnBrk="0" hangingPunct="1"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596165" algn="l" defTabSz="1027476" rtl="0" eaLnBrk="1" latinLnBrk="0" hangingPunct="1"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4109906" algn="l" defTabSz="1027476" rtl="0" eaLnBrk="1" latinLnBrk="0" hangingPunct="1">
      <a:defRPr sz="303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635" userDrawn="1">
          <p15:clr>
            <a:srgbClr val="A4A3A4"/>
          </p15:clr>
        </p15:guide>
        <p15:guide id="2" pos="161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5700"/>
    <a:srgbClr val="3131FF"/>
    <a:srgbClr val="EAEFF5"/>
    <a:srgbClr val="FFFFFF"/>
    <a:srgbClr val="293C5A"/>
    <a:srgbClr val="000099"/>
    <a:srgbClr val="FF0000"/>
    <a:srgbClr val="5D568A"/>
    <a:srgbClr val="EDCDB9"/>
    <a:srgbClr val="1C2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825" autoAdjust="0"/>
  </p:normalViewPr>
  <p:slideViewPr>
    <p:cSldViewPr>
      <p:cViewPr>
        <p:scale>
          <a:sx n="12" d="100"/>
          <a:sy n="12" d="100"/>
        </p:scale>
        <p:origin x="1276" y="84"/>
      </p:cViewPr>
      <p:guideLst>
        <p:guide orient="horz" pos="11635"/>
        <p:guide pos="16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91439" cy="91439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3042709" cy="45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897" tIns="45948" rIns="91897" bIns="45948" numCol="1" anchor="t" anchorCtr="0" compatLnSpc="1">
            <a:prstTxWarp prst="textNoShape">
              <a:avLst/>
            </a:prstTxWarp>
          </a:bodyPr>
          <a:lstStyle>
            <a:lvl1pPr algn="l" defTabSz="919414">
              <a:defRPr sz="11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57955" y="1"/>
            <a:ext cx="3042708" cy="45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897" tIns="45948" rIns="91897" bIns="45948" numCol="1" anchor="t" anchorCtr="0" compatLnSpc="1">
            <a:prstTxWarp prst="textNoShape">
              <a:avLst/>
            </a:prstTxWarp>
          </a:bodyPr>
          <a:lstStyle>
            <a:lvl1pPr algn="r" defTabSz="919414">
              <a:defRPr sz="11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865150"/>
            <a:ext cx="3042709" cy="45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897" tIns="45948" rIns="91897" bIns="45948" numCol="1" anchor="b" anchorCtr="0" compatLnSpc="1">
            <a:prstTxWarp prst="textNoShape">
              <a:avLst/>
            </a:prstTxWarp>
          </a:bodyPr>
          <a:lstStyle>
            <a:lvl1pPr algn="l" defTabSz="919414">
              <a:defRPr sz="11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57955" y="8865150"/>
            <a:ext cx="3042708" cy="457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897" tIns="45948" rIns="91897" bIns="45948" numCol="1" anchor="b" anchorCtr="0" compatLnSpc="1">
            <a:prstTxWarp prst="textNoShape">
              <a:avLst/>
            </a:prstTxWarp>
          </a:bodyPr>
          <a:lstStyle>
            <a:lvl1pPr algn="r" defTabSz="919414">
              <a:defRPr sz="1100"/>
            </a:lvl1pPr>
          </a:lstStyle>
          <a:p>
            <a:pPr>
              <a:defRPr/>
            </a:pPr>
            <a:fld id="{28BFA943-B1F5-412E-9369-86EC4E78C7F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649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6285237"/>
            <a:ext cx="38404800" cy="13370560"/>
          </a:xfrm>
        </p:spPr>
        <p:txBody>
          <a:bodyPr anchor="b"/>
          <a:lstStyle>
            <a:lvl1pPr algn="ctr">
              <a:defRPr sz="215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20171417"/>
            <a:ext cx="38404800" cy="9272267"/>
          </a:xfrm>
        </p:spPr>
        <p:txBody>
          <a:bodyPr/>
          <a:lstStyle>
            <a:lvl1pPr marL="0" indent="0" algn="ctr">
              <a:buNone/>
              <a:defRPr sz="8638"/>
            </a:lvl1pPr>
            <a:lvl2pPr marL="1645888" indent="0" algn="ctr">
              <a:buNone/>
              <a:defRPr sz="7200"/>
            </a:lvl2pPr>
            <a:lvl3pPr marL="3291778" indent="0" algn="ctr">
              <a:buNone/>
              <a:defRPr sz="6480"/>
            </a:lvl3pPr>
            <a:lvl4pPr marL="4937665" indent="0" algn="ctr">
              <a:buNone/>
              <a:defRPr sz="5760"/>
            </a:lvl4pPr>
            <a:lvl5pPr marL="6583552" indent="0" algn="ctr">
              <a:buNone/>
              <a:defRPr sz="5760"/>
            </a:lvl5pPr>
            <a:lvl6pPr marL="8229441" indent="0" algn="ctr">
              <a:buNone/>
              <a:defRPr sz="5760"/>
            </a:lvl6pPr>
            <a:lvl7pPr marL="9875328" indent="0" algn="ctr">
              <a:buNone/>
              <a:defRPr sz="5760"/>
            </a:lvl7pPr>
            <a:lvl8pPr marL="11521217" indent="0" algn="ctr">
              <a:buNone/>
              <a:defRPr sz="5760"/>
            </a:lvl8pPr>
            <a:lvl9pPr marL="13167106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5E06F87-7896-4457-B15E-5A01FDC8867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11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530CF6E-5F52-4124-8E71-5258AB6623A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42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2044705"/>
            <a:ext cx="11041380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2044705"/>
            <a:ext cx="32484060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892DB8C-ADF4-49FD-825E-5FF4C194F81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70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5A29C1-6185-4D6B-857A-C8B98A5016B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0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9574540"/>
            <a:ext cx="44165520" cy="15975328"/>
          </a:xfrm>
        </p:spPr>
        <p:txBody>
          <a:bodyPr anchor="b"/>
          <a:lstStyle>
            <a:lvl1pPr>
              <a:defRPr sz="215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5700999"/>
            <a:ext cx="44165520" cy="8401048"/>
          </a:xfrm>
        </p:spPr>
        <p:txBody>
          <a:bodyPr/>
          <a:lstStyle>
            <a:lvl1pPr marL="0" indent="0">
              <a:buNone/>
              <a:defRPr sz="8638">
                <a:solidFill>
                  <a:schemeClr val="tx1">
                    <a:tint val="75000"/>
                  </a:schemeClr>
                </a:solidFill>
              </a:defRPr>
            </a:lvl1pPr>
            <a:lvl2pPr marL="1645888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778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665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552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441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328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217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106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53954FE-3D58-4205-B243-861F4BFAF30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003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10223501"/>
            <a:ext cx="2176272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10223501"/>
            <a:ext cx="2176272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9534F9D-0A49-46EC-994A-6350D2FBDEA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90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2044707"/>
            <a:ext cx="44165520" cy="742315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5" y="9414515"/>
            <a:ext cx="21662705" cy="4613908"/>
          </a:xfrm>
        </p:spPr>
        <p:txBody>
          <a:bodyPr anchor="b"/>
          <a:lstStyle>
            <a:lvl1pPr marL="0" indent="0">
              <a:buNone/>
              <a:defRPr sz="8638" b="1"/>
            </a:lvl1pPr>
            <a:lvl2pPr marL="1645888" indent="0">
              <a:buNone/>
              <a:defRPr sz="7200" b="1"/>
            </a:lvl2pPr>
            <a:lvl3pPr marL="3291778" indent="0">
              <a:buNone/>
              <a:defRPr sz="6480" b="1"/>
            </a:lvl3pPr>
            <a:lvl4pPr marL="4937665" indent="0">
              <a:buNone/>
              <a:defRPr sz="5760" b="1"/>
            </a:lvl4pPr>
            <a:lvl5pPr marL="6583552" indent="0">
              <a:buNone/>
              <a:defRPr sz="5760" b="1"/>
            </a:lvl5pPr>
            <a:lvl6pPr marL="8229441" indent="0">
              <a:buNone/>
              <a:defRPr sz="5760" b="1"/>
            </a:lvl6pPr>
            <a:lvl7pPr marL="9875328" indent="0">
              <a:buNone/>
              <a:defRPr sz="5760" b="1"/>
            </a:lvl7pPr>
            <a:lvl8pPr marL="11521217" indent="0">
              <a:buNone/>
              <a:defRPr sz="5760" b="1"/>
            </a:lvl8pPr>
            <a:lvl9pPr marL="13167106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5" y="14028421"/>
            <a:ext cx="21662705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4" y="9414515"/>
            <a:ext cx="21769390" cy="4613908"/>
          </a:xfrm>
        </p:spPr>
        <p:txBody>
          <a:bodyPr anchor="b"/>
          <a:lstStyle>
            <a:lvl1pPr marL="0" indent="0">
              <a:buNone/>
              <a:defRPr sz="8638" b="1"/>
            </a:lvl1pPr>
            <a:lvl2pPr marL="1645888" indent="0">
              <a:buNone/>
              <a:defRPr sz="7200" b="1"/>
            </a:lvl2pPr>
            <a:lvl3pPr marL="3291778" indent="0">
              <a:buNone/>
              <a:defRPr sz="6480" b="1"/>
            </a:lvl3pPr>
            <a:lvl4pPr marL="4937665" indent="0">
              <a:buNone/>
              <a:defRPr sz="5760" b="1"/>
            </a:lvl4pPr>
            <a:lvl5pPr marL="6583552" indent="0">
              <a:buNone/>
              <a:defRPr sz="5760" b="1"/>
            </a:lvl5pPr>
            <a:lvl6pPr marL="8229441" indent="0">
              <a:buNone/>
              <a:defRPr sz="5760" b="1"/>
            </a:lvl6pPr>
            <a:lvl7pPr marL="9875328" indent="0">
              <a:buNone/>
              <a:defRPr sz="5760" b="1"/>
            </a:lvl7pPr>
            <a:lvl8pPr marL="11521217" indent="0">
              <a:buNone/>
              <a:defRPr sz="5760" b="1"/>
            </a:lvl8pPr>
            <a:lvl9pPr marL="13167106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4" y="14028421"/>
            <a:ext cx="21769390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58443F7-337B-4539-A1B8-6CF339EE1AC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99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339489-7EEA-458A-B593-61043AA5632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33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CB2201-D8E2-4EA5-B353-B2619EFF2F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14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5" y="2560320"/>
            <a:ext cx="16515395" cy="896112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5529587"/>
            <a:ext cx="25923240" cy="272923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38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5" y="11521444"/>
            <a:ext cx="16515395" cy="21344893"/>
          </a:xfrm>
        </p:spPr>
        <p:txBody>
          <a:bodyPr/>
          <a:lstStyle>
            <a:lvl1pPr marL="0" indent="0">
              <a:buNone/>
              <a:defRPr sz="5760"/>
            </a:lvl1pPr>
            <a:lvl2pPr marL="1645888" indent="0">
              <a:buNone/>
              <a:defRPr sz="5040"/>
            </a:lvl2pPr>
            <a:lvl3pPr marL="3291778" indent="0">
              <a:buNone/>
              <a:defRPr sz="4320"/>
            </a:lvl3pPr>
            <a:lvl4pPr marL="4937665" indent="0">
              <a:buNone/>
              <a:defRPr sz="3600"/>
            </a:lvl4pPr>
            <a:lvl5pPr marL="6583552" indent="0">
              <a:buNone/>
              <a:defRPr sz="3600"/>
            </a:lvl5pPr>
            <a:lvl6pPr marL="8229441" indent="0">
              <a:buNone/>
              <a:defRPr sz="3600"/>
            </a:lvl6pPr>
            <a:lvl7pPr marL="9875328" indent="0">
              <a:buNone/>
              <a:defRPr sz="3600"/>
            </a:lvl7pPr>
            <a:lvl8pPr marL="11521217" indent="0">
              <a:buNone/>
              <a:defRPr sz="3600"/>
            </a:lvl8pPr>
            <a:lvl9pPr marL="13167106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39631C-1AB1-43F9-BB4D-29339EE9134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4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5" y="2560320"/>
            <a:ext cx="16515395" cy="896112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769390" y="5529587"/>
            <a:ext cx="25923240" cy="27292300"/>
          </a:xfrm>
        </p:spPr>
        <p:txBody>
          <a:bodyPr/>
          <a:lstStyle>
            <a:lvl1pPr marL="0" indent="0">
              <a:buNone/>
              <a:defRPr sz="11520"/>
            </a:lvl1pPr>
            <a:lvl2pPr marL="1645888" indent="0">
              <a:buNone/>
              <a:defRPr sz="10080"/>
            </a:lvl2pPr>
            <a:lvl3pPr marL="3291778" indent="0">
              <a:buNone/>
              <a:defRPr sz="8638"/>
            </a:lvl3pPr>
            <a:lvl4pPr marL="4937665" indent="0">
              <a:buNone/>
              <a:defRPr sz="7200"/>
            </a:lvl4pPr>
            <a:lvl5pPr marL="6583552" indent="0">
              <a:buNone/>
              <a:defRPr sz="7200"/>
            </a:lvl5pPr>
            <a:lvl6pPr marL="8229441" indent="0">
              <a:buNone/>
              <a:defRPr sz="7200"/>
            </a:lvl6pPr>
            <a:lvl7pPr marL="9875328" indent="0">
              <a:buNone/>
              <a:defRPr sz="7200"/>
            </a:lvl7pPr>
            <a:lvl8pPr marL="11521217" indent="0">
              <a:buNone/>
              <a:defRPr sz="7200"/>
            </a:lvl8pPr>
            <a:lvl9pPr marL="13167106" indent="0">
              <a:buNone/>
              <a:defRPr sz="72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5" y="11521444"/>
            <a:ext cx="16515395" cy="21344893"/>
          </a:xfrm>
        </p:spPr>
        <p:txBody>
          <a:bodyPr/>
          <a:lstStyle>
            <a:lvl1pPr marL="0" indent="0">
              <a:buNone/>
              <a:defRPr sz="5760"/>
            </a:lvl1pPr>
            <a:lvl2pPr marL="1645888" indent="0">
              <a:buNone/>
              <a:defRPr sz="5040"/>
            </a:lvl2pPr>
            <a:lvl3pPr marL="3291778" indent="0">
              <a:buNone/>
              <a:defRPr sz="4320"/>
            </a:lvl3pPr>
            <a:lvl4pPr marL="4937665" indent="0">
              <a:buNone/>
              <a:defRPr sz="3600"/>
            </a:lvl4pPr>
            <a:lvl5pPr marL="6583552" indent="0">
              <a:buNone/>
              <a:defRPr sz="3600"/>
            </a:lvl5pPr>
            <a:lvl6pPr marL="8229441" indent="0">
              <a:buNone/>
              <a:defRPr sz="3600"/>
            </a:lvl6pPr>
            <a:lvl7pPr marL="9875328" indent="0">
              <a:buNone/>
              <a:defRPr sz="3600"/>
            </a:lvl7pPr>
            <a:lvl8pPr marL="11521217" indent="0">
              <a:buNone/>
              <a:defRPr sz="3600"/>
            </a:lvl8pPr>
            <a:lvl9pPr marL="13167106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C9AC0F8-C000-4096-8C95-9234CB7A771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50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2044707"/>
            <a:ext cx="4416552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10223501"/>
            <a:ext cx="4416552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5595567"/>
            <a:ext cx="1152144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5595567"/>
            <a:ext cx="1728216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5595567"/>
            <a:ext cx="1152144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8D577F9-D52B-4CD3-B5D7-F3D269AE4FD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01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778" rtl="0" eaLnBrk="1" latinLnBrk="0" hangingPunct="1">
        <a:lnSpc>
          <a:spcPct val="90000"/>
        </a:lnSpc>
        <a:spcBef>
          <a:spcPct val="0"/>
        </a:spcBef>
        <a:buNone/>
        <a:defRPr sz="158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45" indent="-822945" algn="l" defTabSz="3291778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32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38" kern="1200">
          <a:solidFill>
            <a:schemeClr val="tx1"/>
          </a:solidFill>
          <a:latin typeface="+mn-lt"/>
          <a:ea typeface="+mn-ea"/>
          <a:cs typeface="+mn-cs"/>
        </a:defRPr>
      </a:lvl2pPr>
      <a:lvl3pPr marL="4114721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608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496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384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273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162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048" indent="-822945" algn="l" defTabSz="3291778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888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778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665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552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441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328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217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106" algn="l" defTabSz="3291778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DFE44C7A-00A2-4328-937D-EA8C60464F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50" r="9079" b="51460"/>
          <a:stretch/>
        </p:blipFill>
        <p:spPr>
          <a:xfrm>
            <a:off x="16916495" y="18478454"/>
            <a:ext cx="8939243" cy="611884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54B6216-4B15-4ABB-BD20-6124F303F1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6" r="2143" b="8081"/>
          <a:stretch/>
        </p:blipFill>
        <p:spPr>
          <a:xfrm>
            <a:off x="26609029" y="11322874"/>
            <a:ext cx="7109341" cy="12656068"/>
          </a:xfrm>
          <a:prstGeom prst="rect">
            <a:avLst/>
          </a:prstGeom>
        </p:spPr>
      </p:pic>
      <p:pic>
        <p:nvPicPr>
          <p:cNvPr id="259" name="Picture 258">
            <a:extLst>
              <a:ext uri="{FF2B5EF4-FFF2-40B4-BE49-F238E27FC236}">
                <a16:creationId xmlns:a16="http://schemas.microsoft.com/office/drawing/2014/main" id="{27A6CD50-921B-455A-AC6F-3EC2503D46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59" r="33594" b="25108"/>
          <a:stretch/>
        </p:blipFill>
        <p:spPr>
          <a:xfrm>
            <a:off x="426787" y="22585643"/>
            <a:ext cx="15575318" cy="780140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040282" y="259103"/>
            <a:ext cx="49125836" cy="36317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instantaneous velocity of a Brownian particle in an optical tweezer to measure changes in mass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872572" y="4092616"/>
            <a:ext cx="41461256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Gabriel H. Alvarez*, Julia E. Orenstein, Lichung Ha, Diney S. Ether Jr., Mark G. Raizen</a:t>
            </a:r>
          </a:p>
          <a:p>
            <a:pPr algn="ctr"/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Texas at Austin, Austin, TX (*Stanford University, Stanford, CA)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0" y="6492379"/>
            <a:ext cx="51206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548914" y="16184903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34875971" y="7111881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Noise Canceling</a:t>
            </a:r>
          </a:p>
        </p:txBody>
      </p:sp>
      <p:sp>
        <p:nvSpPr>
          <p:cNvPr id="265" name="Rectangle 264"/>
          <p:cNvSpPr/>
          <p:nvPr/>
        </p:nvSpPr>
        <p:spPr>
          <a:xfrm>
            <a:off x="34889646" y="24871618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Towards Observing Ice Nucleation</a:t>
            </a:r>
          </a:p>
        </p:txBody>
      </p:sp>
      <p:sp>
        <p:nvSpPr>
          <p:cNvPr id="268" name="TextBox 267"/>
          <p:cNvSpPr txBox="1"/>
          <p:nvPr/>
        </p:nvSpPr>
        <p:spPr>
          <a:xfrm>
            <a:off x="34929978" y="33977077"/>
            <a:ext cx="155044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T. Li et al., Measurement of the instantaneous velocity of  a Brownian particle. 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Science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328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1673 (2010).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T. Li, Ph.D. thesis, University of Texas at Austin, 2011.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Kheifets et al., Observation of Brownian Motion in Liquids at Short Times: Instantaneous Velocity and Memory Loss. 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Science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343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1493 (2014).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 Mo et al., Testing the Maxwell-Boltzmann distribution using Brownian particles. 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Optics Express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(2), 1888 (2015).</a:t>
            </a:r>
          </a:p>
        </p:txBody>
      </p:sp>
      <p:sp>
        <p:nvSpPr>
          <p:cNvPr id="271" name="Rectangle 270"/>
          <p:cNvSpPr/>
          <p:nvPr/>
        </p:nvSpPr>
        <p:spPr>
          <a:xfrm>
            <a:off x="34875971" y="32826801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9" name="TextBox 148"/>
              <p:cNvSpPr txBox="1"/>
              <p:nvPr/>
            </p:nvSpPr>
            <p:spPr>
              <a:xfrm>
                <a:off x="548914" y="8187681"/>
                <a:ext cx="16061097" cy="85458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571489" indent="-571489">
                  <a:buFont typeface="Arial" panose="020B0604020202020204" pitchFamily="34" charset="0"/>
                  <a:buChar char="•"/>
                </a:pP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How </a:t>
                </a:r>
                <a:r>
                  <a:rPr lang="en-US" sz="4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exactly</a:t>
                </a: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does water freeze? What does it take to make a cloud?</a:t>
                </a:r>
              </a:p>
              <a:p>
                <a:pPr marL="571489" indent="-571489">
                  <a:buFont typeface="Arial" panose="020B0604020202020204" pitchFamily="34" charset="0"/>
                  <a:buChar char="•"/>
                </a:pP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Concept: explore heterogeneous ice nucleation on a trapped particle</a:t>
                </a:r>
              </a:p>
              <a:p>
                <a:pPr marL="571489" indent="-571489">
                  <a:buFont typeface="Arial" panose="020B0604020202020204" pitchFamily="34" charset="0"/>
                  <a:buChar char="•"/>
                </a:pP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 optically-trapped microsphere obeys the equipartition theorem, behaves ballistically at short time scales</a:t>
                </a:r>
                <a:r>
                  <a:rPr lang="en-US" sz="4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and its velocity in any dimension follows the Maxwell-Boltzmann distribution</a:t>
                </a:r>
                <a:r>
                  <a:rPr lang="en-US" sz="44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2,4</a:t>
                </a:r>
              </a:p>
              <a:p>
                <a:pPr lvl="2" indent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sz="44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=4</m:t>
                      </m:r>
                      <m:r>
                        <a:rPr lang="el-GR" sz="44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𝜋</m:t>
                      </m:r>
                      <m:sSup>
                        <m:sSupPr>
                          <m:ctrlPr>
                            <a:rPr lang="el-GR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l-GR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l-GR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l-GR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4400" b="1" i="1" smtClean="0">
                                      <a:solidFill>
                                        <a:srgbClr val="BF5700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𝒎</m:t>
                                  </m:r>
                                </m:num>
                                <m:den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el-GR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  <m:sSub>
                                    <m:sSubPr>
                                      <m:ctrlPr>
                                        <a:rPr lang="el-GR" sz="44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n-US" sz="44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𝐵</m:t>
                                      </m:r>
                                    </m:sub>
                                  </m:sSub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3/2</m:t>
                          </m:r>
                        </m:sup>
                      </m:sSup>
                      <m:sSup>
                        <m:sSupPr>
                          <m:ctrlP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type m:val="skw"/>
                              <m:ctrlPr>
                                <a:rPr lang="en-US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en-US" sz="4400" b="1" i="1" smtClean="0">
                                  <a:solidFill>
                                    <a:srgbClr val="BF5700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𝒎</m:t>
                              </m:r>
                              <m:sSup>
                                <m:sSupPr>
                                  <m:ctrlP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𝑣</m:t>
                                  </m:r>
                                </m:e>
                                <m:sup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  <m:r>
                                <a:rPr lang="el-GR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  <m:sSub>
                                <m:sSubPr>
                                  <m:ctrlPr>
                                    <a:rPr lang="el-GR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sz="44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  <m:r>
                                <a:rPr lang="en-US" sz="44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4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71489" indent="-571489">
                  <a:buFont typeface="Arial" panose="020B0604020202020204" pitchFamily="34" charset="0"/>
                  <a:buChar char="•"/>
                </a:pP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So, we can fit a measured distribution to the above equation and extract a fast, precise measurement of the mass of the particle</a:t>
                </a:r>
              </a:p>
              <a:p>
                <a:pPr marL="571489" indent="-571489">
                  <a:buFont typeface="Arial" panose="020B0604020202020204" pitchFamily="34" charset="0"/>
                  <a:buChar char="•"/>
                </a:pPr>
                <a:r>
                  <a:rPr lang="en-US" sz="4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This will allow us to monitor ice formation…but, how short of a time scale can we push to before losing accuracy in our fitting?</a:t>
                </a:r>
              </a:p>
              <a:p>
                <a:pPr marL="571489" indent="-571489">
                  <a:buFont typeface="Arial" panose="020B0604020202020204" pitchFamily="34" charset="0"/>
                  <a:buChar char="•"/>
                </a:pPr>
                <a:endParaRPr lang="en-US" sz="4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49" name="TextBox 1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8914" y="8187681"/>
                <a:ext cx="16061097" cy="8545866"/>
              </a:xfrm>
              <a:prstGeom prst="rect">
                <a:avLst/>
              </a:prstGeom>
              <a:blipFill>
                <a:blip r:embed="rId5"/>
                <a:stretch>
                  <a:fillRect l="-1366" t="-1355" r="-8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1" name="Rectangle 150">
            <a:extLst>
              <a:ext uri="{FF2B5EF4-FFF2-40B4-BE49-F238E27FC236}">
                <a16:creationId xmlns:a16="http://schemas.microsoft.com/office/drawing/2014/main" id="{506A225A-B506-4DD9-B5AD-81550189DB0E}"/>
              </a:ext>
            </a:extLst>
          </p:cNvPr>
          <p:cNvSpPr/>
          <p:nvPr/>
        </p:nvSpPr>
        <p:spPr>
          <a:xfrm>
            <a:off x="743921" y="7101964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B5D7967-FA3C-4252-82B2-5803D2E5AF92}"/>
              </a:ext>
            </a:extLst>
          </p:cNvPr>
          <p:cNvSpPr/>
          <p:nvPr/>
        </p:nvSpPr>
        <p:spPr>
          <a:xfrm>
            <a:off x="17830800" y="7101964"/>
            <a:ext cx="15544800" cy="914400"/>
          </a:xfrm>
          <a:prstGeom prst="rect">
            <a:avLst/>
          </a:prstGeom>
          <a:solidFill>
            <a:srgbClr val="BF57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and Results</a:t>
            </a:r>
          </a:p>
        </p:txBody>
      </p:sp>
      <p:pic>
        <p:nvPicPr>
          <p:cNvPr id="1028" name="Picture 4" descr="Image result for university of texas logo">
            <a:extLst>
              <a:ext uri="{FF2B5EF4-FFF2-40B4-BE49-F238E27FC236}">
                <a16:creationId xmlns:a16="http://schemas.microsoft.com/office/drawing/2014/main" id="{51EED664-3004-4390-9D1E-92668A01F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6401" y="2548761"/>
            <a:ext cx="3394984" cy="339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Image result for university of texas logo">
            <a:extLst>
              <a:ext uri="{FF2B5EF4-FFF2-40B4-BE49-F238E27FC236}">
                <a16:creationId xmlns:a16="http://schemas.microsoft.com/office/drawing/2014/main" id="{B700EBC9-F450-46E3-AAF0-669222A23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5015" y="2548761"/>
            <a:ext cx="3394984" cy="3394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5C4E0ED-94B2-4984-9D11-19E3FB7E8785}"/>
              </a:ext>
            </a:extLst>
          </p:cNvPr>
          <p:cNvSpPr txBox="1"/>
          <p:nvPr/>
        </p:nvSpPr>
        <p:spPr>
          <a:xfrm>
            <a:off x="603267" y="30282993"/>
            <a:ext cx="160389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Silica microspheres (shown below) applied to glass coverslip with Q-tip, launched from ultrasonic piezoelectric shaker into tweezer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505B8C9-9A9A-4CE1-99A2-8ADFD3A05ADB}"/>
              </a:ext>
            </a:extLst>
          </p:cNvPr>
          <p:cNvSpPr txBox="1"/>
          <p:nvPr/>
        </p:nvSpPr>
        <p:spPr>
          <a:xfrm>
            <a:off x="24926389" y="8280930"/>
            <a:ext cx="849467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aligning the tweezers with a 5um pinhole, we are able to trap beads—ranging from 3.17um to 6.10um in diameter—indefinitely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03267" y="17373620"/>
            <a:ext cx="16038911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Counter-propagating dual-beam optical tweezer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orthogonally-polarized NIR (1064nm) beams used for trapping</a:t>
            </a:r>
          </a:p>
          <a:p>
            <a:pPr marL="1083444" lvl="1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AOM shifts the frequency of one beam to prevent standing wave from forming in the trap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Weak red (632nm) laser used for illumination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trapping beam split by sharp mirror, used for detection</a:t>
            </a:r>
          </a:p>
          <a:p>
            <a:pPr marL="1083444" lvl="1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Balanced photodetector measures displacements of bead in 1D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CCD camera monitors light scattered by bead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6EEFE58-25F7-4343-B958-2577CBCAB93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5" t="4199" r="16793" b="12371"/>
          <a:stretch/>
        </p:blipFill>
        <p:spPr>
          <a:xfrm>
            <a:off x="1694612" y="31904382"/>
            <a:ext cx="6043013" cy="6043013"/>
          </a:xfrm>
          <a:prstGeom prst="ellipse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A6F27145-CAA6-46A0-AD03-799D830F00C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38" t="36081" r="43556" b="42310"/>
          <a:stretch/>
        </p:blipFill>
        <p:spPr>
          <a:xfrm>
            <a:off x="9042649" y="31904382"/>
            <a:ext cx="6043013" cy="6043013"/>
          </a:xfrm>
          <a:prstGeom prst="ellipse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779E5BD4-1CBF-4B61-98EA-66D5213FD0C5}"/>
              </a:ext>
            </a:extLst>
          </p:cNvPr>
          <p:cNvSpPr txBox="1"/>
          <p:nvPr/>
        </p:nvSpPr>
        <p:spPr>
          <a:xfrm>
            <a:off x="6001994" y="35438875"/>
            <a:ext cx="709633" cy="559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A495C49-48AB-4F64-804A-0B86FE316376}"/>
              </a:ext>
            </a:extLst>
          </p:cNvPr>
          <p:cNvCxnSpPr>
            <a:cxnSpLocks/>
            <a:endCxn id="58" idx="0"/>
          </p:cNvCxnSpPr>
          <p:nvPr/>
        </p:nvCxnSpPr>
        <p:spPr>
          <a:xfrm flipV="1">
            <a:off x="3877019" y="31904382"/>
            <a:ext cx="8187137" cy="126415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F5CEE129-6852-4EA9-9E3C-A97DD8B545B8}"/>
              </a:ext>
            </a:extLst>
          </p:cNvPr>
          <p:cNvSpPr txBox="1"/>
          <p:nvPr/>
        </p:nvSpPr>
        <p:spPr>
          <a:xfrm>
            <a:off x="3511263" y="34103785"/>
            <a:ext cx="731512" cy="559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999654A9-8EDA-47B4-868D-D8B742A0B185}"/>
              </a:ext>
            </a:extLst>
          </p:cNvPr>
          <p:cNvCxnSpPr>
            <a:cxnSpLocks/>
            <a:endCxn id="58" idx="4"/>
          </p:cNvCxnSpPr>
          <p:nvPr/>
        </p:nvCxnSpPr>
        <p:spPr>
          <a:xfrm>
            <a:off x="3511263" y="35956790"/>
            <a:ext cx="8552893" cy="19906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23C6C0F9-3895-486B-981D-96C98BE0778A}"/>
              </a:ext>
            </a:extLst>
          </p:cNvPr>
          <p:cNvSpPr txBox="1"/>
          <p:nvPr/>
        </p:nvSpPr>
        <p:spPr>
          <a:xfrm>
            <a:off x="10790082" y="32913369"/>
            <a:ext cx="731512" cy="5590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706257C-E79E-4661-91D3-CD39301BB306}"/>
              </a:ext>
            </a:extLst>
          </p:cNvPr>
          <p:cNvSpPr txBox="1"/>
          <p:nvPr/>
        </p:nvSpPr>
        <p:spPr>
          <a:xfrm>
            <a:off x="17373690" y="13258865"/>
            <a:ext cx="889024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Calibration factor </a:t>
            </a:r>
            <a:r>
              <a:rPr lang="el-GR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converts voltage across PD to positional data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increase our SNR, we average several positional values before obtaining instantaneous velocities and plotting their distribution against the model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4.5Å resolution in 5us</a:t>
            </a:r>
          </a:p>
          <a:p>
            <a:pPr lvl="1" indent="0"/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2">
            <a:extLst>
              <a:ext uri="{FF2B5EF4-FFF2-40B4-BE49-F238E27FC236}">
                <a16:creationId xmlns:a16="http://schemas.microsoft.com/office/drawing/2014/main" id="{78C6D093-2754-EA4B-A5F2-72363E794966}"/>
              </a:ext>
            </a:extLst>
          </p:cNvPr>
          <p:cNvSpPr txBox="1"/>
          <p:nvPr/>
        </p:nvSpPr>
        <p:spPr>
          <a:xfrm>
            <a:off x="34746820" y="25877447"/>
            <a:ext cx="16276422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11955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025693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539431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3169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68690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3082429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596165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4109906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now take mass measurements in quick succession to observe a particle’s mass as it changes over time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silica particle will act as a nucleation point, onto which we will blow cold humid air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ice forms, we expect to observe the mass of the particle increase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Preliminary plans to supplement M-B fitting with measurement of Mie scattering from trapped sphere to estimate size of particle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analytical tool that will finally enable the fundamental study of ice nucleation, with wide-ranging practical applications in cloud seeding, atmospheric science</a:t>
            </a:r>
          </a:p>
        </p:txBody>
      </p:sp>
      <p:sp>
        <p:nvSpPr>
          <p:cNvPr id="52" name="TextBox 151">
            <a:extLst>
              <a:ext uri="{FF2B5EF4-FFF2-40B4-BE49-F238E27FC236}">
                <a16:creationId xmlns:a16="http://schemas.microsoft.com/office/drawing/2014/main" id="{BA8FF649-E8E8-4C71-8882-F05C0D453214}"/>
              </a:ext>
            </a:extLst>
          </p:cNvPr>
          <p:cNvSpPr txBox="1"/>
          <p:nvPr/>
        </p:nvSpPr>
        <p:spPr>
          <a:xfrm>
            <a:off x="35116834" y="8229720"/>
            <a:ext cx="1458575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511955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025693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539431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3169" indent="1784" algn="l" rtl="0" eaLnBrk="0" fontAlgn="base" hangingPunct="0">
              <a:spcBef>
                <a:spcPct val="0"/>
              </a:spcBef>
              <a:spcAft>
                <a:spcPct val="0"/>
              </a:spcAft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68690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3082429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596165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4109906" algn="l" defTabSz="1027476" rtl="0" eaLnBrk="1" latinLnBrk="0" hangingPunct="1">
              <a:defRPr sz="30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Fourier transform the data to inspect power spectra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Noise presents itself at specific frequencies which can be filtered from the Fourier transform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Finally, apply inverse Fourier transform after filtering out peaks – this returns cleaner positional data (effect on uncalibrated data shown below)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489" indent="-571489">
              <a:buFont typeface="Arial" panose="020B0604020202020204" pitchFamily="34" charset="0"/>
              <a:buChar char="•"/>
            </a:pP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A6491D0-06A7-4AA8-B2B8-55B74AFC38CF}"/>
              </a:ext>
            </a:extLst>
          </p:cNvPr>
          <p:cNvSpPr txBox="1"/>
          <p:nvPr/>
        </p:nvSpPr>
        <p:spPr>
          <a:xfrm>
            <a:off x="26138519" y="24231545"/>
            <a:ext cx="8151386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 is estimated via the ratio of the std. deviation of mass measurements of the same bead to the mean mass</a:t>
            </a:r>
          </a:p>
          <a:p>
            <a:pPr marL="571489" indent="-571489">
              <a:buFont typeface="Arial" panose="020B0604020202020204" pitchFamily="34" charset="0"/>
              <a:buChar char="•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shown below, even at time scales on the order of a few ms, we can measure the mass of the particle within about 10%</a:t>
            </a:r>
          </a:p>
          <a:p>
            <a:pPr marL="1083444" lvl="1" indent="-571489">
              <a:buFont typeface="Arial" panose="020B0604020202020204" pitchFamily="34" charset="0"/>
              <a:buChar char="•"/>
            </a:pP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B3D275-0303-4A36-9FB5-4418E75390CF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492" t="6911" r="29817" b="7452"/>
          <a:stretch/>
        </p:blipFill>
        <p:spPr>
          <a:xfrm rot="16200000">
            <a:off x="18904182" y="7853003"/>
            <a:ext cx="4402082" cy="58870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5FE32D-7C4C-4AAD-9CD7-A7C2771206A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1" r="8295" b="3804"/>
          <a:stretch/>
        </p:blipFill>
        <p:spPr>
          <a:xfrm>
            <a:off x="16390686" y="30029689"/>
            <a:ext cx="18191493" cy="8283462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21E9085-3F15-48AD-A271-C7042B2C5D6D}"/>
              </a:ext>
            </a:extLst>
          </p:cNvPr>
          <p:cNvCxnSpPr>
            <a:cxnSpLocks/>
          </p:cNvCxnSpPr>
          <p:nvPr/>
        </p:nvCxnSpPr>
        <p:spPr>
          <a:xfrm>
            <a:off x="14231754" y="37326574"/>
            <a:ext cx="109726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CB893D3-1498-4091-8CC1-F7190E5C7524}"/>
              </a:ext>
            </a:extLst>
          </p:cNvPr>
          <p:cNvCxnSpPr>
            <a:cxnSpLocks/>
          </p:cNvCxnSpPr>
          <p:nvPr/>
        </p:nvCxnSpPr>
        <p:spPr>
          <a:xfrm flipV="1">
            <a:off x="15315685" y="37143696"/>
            <a:ext cx="0" cy="3657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5B58881-9247-4EC7-BEC9-679932624A6C}"/>
              </a:ext>
            </a:extLst>
          </p:cNvPr>
          <p:cNvCxnSpPr>
            <a:cxnSpLocks/>
          </p:cNvCxnSpPr>
          <p:nvPr/>
        </p:nvCxnSpPr>
        <p:spPr>
          <a:xfrm flipV="1">
            <a:off x="14231754" y="37143697"/>
            <a:ext cx="0" cy="3657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7AA77D0-BE68-45F4-AB50-B6BE39033875}"/>
              </a:ext>
            </a:extLst>
          </p:cNvPr>
          <p:cNvSpPr txBox="1"/>
          <p:nvPr/>
        </p:nvSpPr>
        <p:spPr>
          <a:xfrm>
            <a:off x="14170119" y="37388331"/>
            <a:ext cx="1466230" cy="559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100um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4A13011-9A17-4595-BBDE-1931CA123D66}"/>
              </a:ext>
            </a:extLst>
          </p:cNvPr>
          <p:cNvCxnSpPr>
            <a:cxnSpLocks/>
          </p:cNvCxnSpPr>
          <p:nvPr/>
        </p:nvCxnSpPr>
        <p:spPr>
          <a:xfrm>
            <a:off x="22336516" y="10570747"/>
            <a:ext cx="98070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66FB918-8870-4AE1-9BA8-2D4E3EBDF46B}"/>
              </a:ext>
            </a:extLst>
          </p:cNvPr>
          <p:cNvCxnSpPr>
            <a:cxnSpLocks/>
          </p:cNvCxnSpPr>
          <p:nvPr/>
        </p:nvCxnSpPr>
        <p:spPr>
          <a:xfrm flipV="1">
            <a:off x="23317225" y="10392216"/>
            <a:ext cx="0" cy="3657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3963CD3-AEC3-437B-9305-88A213D3D049}"/>
              </a:ext>
            </a:extLst>
          </p:cNvPr>
          <p:cNvCxnSpPr>
            <a:cxnSpLocks/>
          </p:cNvCxnSpPr>
          <p:nvPr/>
        </p:nvCxnSpPr>
        <p:spPr>
          <a:xfrm flipV="1">
            <a:off x="22349853" y="10387870"/>
            <a:ext cx="0" cy="36575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DC2E72C8-19DF-4FF5-9015-4F61E9923838}"/>
              </a:ext>
            </a:extLst>
          </p:cNvPr>
          <p:cNvSpPr txBox="1"/>
          <p:nvPr/>
        </p:nvSpPr>
        <p:spPr>
          <a:xfrm>
            <a:off x="22402835" y="10596704"/>
            <a:ext cx="1466230" cy="559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1cm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3184B9-5096-42AD-80F1-05FE01E018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12" r="9079" b="6030"/>
          <a:stretch/>
        </p:blipFill>
        <p:spPr>
          <a:xfrm>
            <a:off x="16916495" y="24505862"/>
            <a:ext cx="8939243" cy="578974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537AFD-5DC9-4FA1-AFEC-86CBAF92DEE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5"/>
          <a:stretch/>
        </p:blipFill>
        <p:spPr>
          <a:xfrm>
            <a:off x="36027246" y="12527353"/>
            <a:ext cx="12490998" cy="1208217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C013A97-A08E-408C-9B74-D3B3F6B59B3A}"/>
              </a:ext>
            </a:extLst>
          </p:cNvPr>
          <p:cNvSpPr/>
          <p:nvPr/>
        </p:nvSpPr>
        <p:spPr>
          <a:xfrm>
            <a:off x="42645706" y="19200250"/>
            <a:ext cx="477276" cy="4543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093764C7-AA5F-4F5C-9E97-7D28D43356D9}" vid="{4A65DE37-CE73-4C39-B011-07B7F0AE3B7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30232</TotalTime>
  <Words>616</Words>
  <Application>Microsoft Office PowerPoint</Application>
  <PresentationFormat>Custom</PresentationFormat>
  <Paragraphs>47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Times New Roman</vt:lpstr>
      <vt:lpstr>Theme1</vt:lpstr>
      <vt:lpstr>PowerPoint Presentation</vt:lpstr>
    </vt:vector>
  </TitlesOfParts>
  <Company>Whitland Associates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Garrett Matthews</dc:creator>
  <cp:lastModifiedBy>Gabe Alvarez</cp:lastModifiedBy>
  <cp:revision>504</cp:revision>
  <cp:lastPrinted>2017-05-30T15:10:37Z</cp:lastPrinted>
  <dcterms:created xsi:type="dcterms:W3CDTF">1998-03-04T14:27:56Z</dcterms:created>
  <dcterms:modified xsi:type="dcterms:W3CDTF">2018-08-31T20:44:20Z</dcterms:modified>
</cp:coreProperties>
</file>

<file path=docProps/thumbnail.jpeg>
</file>